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</p:sldIdLst>
  <p:sldSz cx="13004800" cy="9753600"/>
  <p:notesSz cx="6858000" cy="9144000"/>
  <p:embeddedFontLst>
    <p:embeddedFont>
      <p:font typeface="Arial Narrow" panose="020B060402020202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arx6PWR4vqFEgJl/7s03ZvrAd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58"/>
  </p:normalViewPr>
  <p:slideViewPr>
    <p:cSldViewPr snapToGrid="0">
      <p:cViewPr>
        <p:scale>
          <a:sx n="88" d="100"/>
          <a:sy n="88" d="100"/>
        </p:scale>
        <p:origin x="1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1541eaa2a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01541eaa2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b417909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g1fb417909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78c760599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d78c7605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18b27e8ee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018b27e8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b417909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g1fb417909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86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4061866" y="-135186"/>
            <a:ext cx="9121280" cy="10023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 type="tx">
  <p:cSld name="TITLE_AND_BODY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вверху">
  <p:cSld name="Заголовок — вверх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горизонтально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вертикально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8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8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eblackbucks.com/emgtech/pgp-sub/AI/books/Foundations%20of%20Machine%20Learning%20-%20Mehryar%20Mohri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dic.gov/analysis/cfr/2007/apr/kadamlenk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3347521v4" TargetMode="External"/><Relationship Id="rId5" Type="http://schemas.openxmlformats.org/officeDocument/2006/relationships/hyperlink" Target="https://www.scielo.br/j/prod/a/9mts7ZRX3brDpLBVMW8spCN/?lang=en" TargetMode="External"/><Relationship Id="rId10" Type="http://schemas.openxmlformats.org/officeDocument/2006/relationships/hyperlink" Target="https://www.mdpi.com/0718-1876/17/4/77" TargetMode="External"/><Relationship Id="rId4" Type="http://schemas.openxmlformats.org/officeDocument/2006/relationships/hyperlink" Target="https://libcats.org/book/579381" TargetMode="External"/><Relationship Id="rId9" Type="http://schemas.openxmlformats.org/officeDocument/2006/relationships/hyperlink" Target="https://arxiv.org/abs/1205.111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"/>
          <p:cNvCxnSpPr/>
          <p:nvPr/>
        </p:nvCxnSpPr>
        <p:spPr>
          <a:xfrm rot="10800000" flipH="1">
            <a:off x="5206999" y="1140740"/>
            <a:ext cx="1" cy="197500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" name="Google Shape;57;p1"/>
          <p:cNvSpPr txBox="1"/>
          <p:nvPr/>
        </p:nvSpPr>
        <p:spPr>
          <a:xfrm>
            <a:off x="5207000" y="2107121"/>
            <a:ext cx="6715325" cy="295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253957"/>
              </a:buClr>
              <a:buSzPts val="3200"/>
            </a:pPr>
            <a:r>
              <a:rPr lang="ru-RU" sz="3200" b="1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Проект #2101, </a:t>
            </a:r>
            <a:r>
              <a:rPr lang="ru-RU" sz="3200" b="1" i="0" u="none" strike="noStrike" dirty="0">
                <a:effectLst/>
                <a:latin typeface="+mn-lt"/>
              </a:rPr>
              <a:t>Изучение временных рядов рейтингов компаний, занимающихся экономической деятельностью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8897814" y="6349912"/>
            <a:ext cx="3011810" cy="83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endParaRPr sz="30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091554" y="587229"/>
            <a:ext cx="903550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000"/>
              <a:buFont typeface="Arial Narrow"/>
              <a:buNone/>
            </a:pPr>
            <a:r>
              <a:rPr lang="ru-RU" sz="20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Московский институт электроники и математики им. А.Н. Тихонова </a:t>
            </a:r>
            <a:endParaRPr sz="20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94424" y="8630062"/>
            <a:ext cx="67152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100"/>
              <a:buFont typeface="Arial Narrow"/>
              <a:buNone/>
            </a:pPr>
            <a:r>
              <a:rPr lang="ru-RU" sz="21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Москва, 2024</a:t>
            </a:r>
            <a:endParaRPr sz="21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1" name="Google Shape;61;p1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298" y="946303"/>
            <a:ext cx="1945686" cy="188127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8035675" y="5628036"/>
            <a:ext cx="4689900" cy="24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Исполнители:</a:t>
            </a:r>
            <a:endParaRPr sz="2200" b="0" i="0" u="none" strike="noStrike" cap="none" dirty="0">
              <a:solidFill>
                <a:srgbClr val="2237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 dirty="0">
                <a:solidFill>
                  <a:srgbClr val="22375A"/>
                </a:solidFill>
              </a:rPr>
              <a:t>Липатов Данила Вячеславович</a:t>
            </a: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, МСМТ243</a:t>
            </a:r>
            <a:endParaRPr sz="2200" b="0" i="0" u="none" strike="noStrike" cap="none" dirty="0">
              <a:solidFill>
                <a:srgbClr val="2237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Руководитель, инициатор:           </a:t>
            </a:r>
            <a:r>
              <a:rPr lang="ru-RU" sz="2200" dirty="0">
                <a:solidFill>
                  <a:srgbClr val="22375A"/>
                </a:solidFill>
              </a:rPr>
              <a:t>Зотов Леонид Валентинович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Консультант: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ru-RU" sz="2200" b="0" i="0" u="none" strike="noStrike" cap="none" dirty="0" err="1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Игнатовская</a:t>
            </a:r>
            <a:r>
              <a:rPr lang="ru-RU" sz="2200" b="0" i="0" u="none" strike="noStrike" cap="none" dirty="0">
                <a:solidFill>
                  <a:srgbClr val="22375A"/>
                </a:solidFill>
                <a:latin typeface="Arial"/>
                <a:ea typeface="Arial"/>
                <a:cs typeface="Arial"/>
                <a:sym typeface="Arial"/>
              </a:rPr>
              <a:t> Валерия Анатольевна</a:t>
            </a:r>
            <a:endParaRPr sz="2200" b="0" i="0" u="none" strike="noStrike" cap="none" dirty="0">
              <a:solidFill>
                <a:srgbClr val="22375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0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02" name="Google Shape;102;g1fb41790917_0_4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68E532-D7D0-1154-A3A2-44F1E3BD9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2" r="7449" b="25441"/>
          <a:stretch/>
        </p:blipFill>
        <p:spPr>
          <a:xfrm>
            <a:off x="212879" y="2823616"/>
            <a:ext cx="4260514" cy="3895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479E4-0867-2EEE-1E37-5C6D6AFCAAA0}"/>
              </a:ext>
            </a:extLst>
          </p:cNvPr>
          <p:cNvSpPr txBox="1"/>
          <p:nvPr/>
        </p:nvSpPr>
        <p:spPr>
          <a:xfrm>
            <a:off x="6153840" y="2568476"/>
            <a:ext cx="65008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BNFC (</a:t>
            </a:r>
            <a:r>
              <a:rPr lang="ru-RU" b="1" dirty="0"/>
              <a:t>нефинансовая компания)</a:t>
            </a:r>
            <a:r>
              <a:rPr lang="ru-RU" dirty="0"/>
              <a:t> — 2726 (16.5%)</a:t>
            </a:r>
          </a:p>
          <a:p>
            <a:r>
              <a:rPr lang="en" b="1" dirty="0"/>
              <a:t>CO (</a:t>
            </a:r>
            <a:r>
              <a:rPr lang="ru-RU" b="1" dirty="0"/>
              <a:t>прочий вид организации)</a:t>
            </a:r>
            <a:r>
              <a:rPr lang="ru-RU" dirty="0"/>
              <a:t> — 204 (1.2%)</a:t>
            </a:r>
          </a:p>
          <a:p>
            <a:r>
              <a:rPr lang="en" b="1" dirty="0"/>
              <a:t>TBND (</a:t>
            </a:r>
            <a:r>
              <a:rPr lang="ru-RU" b="1" dirty="0"/>
              <a:t>облигационный заем)</a:t>
            </a:r>
            <a:r>
              <a:rPr lang="ru-RU" dirty="0"/>
              <a:t> — 8402 (51.0%)</a:t>
            </a:r>
          </a:p>
          <a:p>
            <a:r>
              <a:rPr lang="en" b="1" dirty="0"/>
              <a:t>BNFH (</a:t>
            </a:r>
            <a:r>
              <a:rPr lang="ru-RU" b="1" dirty="0"/>
              <a:t>холдинговая компания, нефинансовая)</a:t>
            </a:r>
            <a:r>
              <a:rPr lang="ru-RU" dirty="0"/>
              <a:t> — 191 (1.2%)</a:t>
            </a:r>
          </a:p>
          <a:p>
            <a:r>
              <a:rPr lang="en" b="1" dirty="0"/>
              <a:t>FOFO (</a:t>
            </a:r>
            <a:r>
              <a:rPr lang="ru-RU" b="1" dirty="0"/>
              <a:t>прочие финансовые организации, включая специализированные общества)</a:t>
            </a:r>
            <a:r>
              <a:rPr lang="ru-RU" dirty="0"/>
              <a:t> — 452 (2.7%)</a:t>
            </a:r>
          </a:p>
          <a:p>
            <a:r>
              <a:rPr lang="en" b="1" dirty="0"/>
              <a:t>TO (</a:t>
            </a:r>
            <a:r>
              <a:rPr lang="ru-RU" b="1" dirty="0"/>
              <a:t>прочий тип финансового инструмента)</a:t>
            </a:r>
            <a:r>
              <a:rPr lang="ru-RU" dirty="0"/>
              <a:t> — 4 (0.0%)</a:t>
            </a:r>
          </a:p>
          <a:p>
            <a:r>
              <a:rPr lang="en" b="1" dirty="0"/>
              <a:t>CBNK (</a:t>
            </a:r>
            <a:r>
              <a:rPr lang="ru-RU" b="1" dirty="0"/>
              <a:t>кредитная организация)</a:t>
            </a:r>
            <a:r>
              <a:rPr lang="ru-RU" dirty="0"/>
              <a:t> — 2650 (16.1%)</a:t>
            </a:r>
          </a:p>
          <a:p>
            <a:r>
              <a:rPr lang="en" b="1" dirty="0"/>
              <a:t>FLSG (</a:t>
            </a:r>
            <a:r>
              <a:rPr lang="ru-RU" b="1" dirty="0"/>
              <a:t>лизинговая компания/фирма)</a:t>
            </a:r>
            <a:r>
              <a:rPr lang="ru-RU" dirty="0"/>
              <a:t> — 362 (2.2%)</a:t>
            </a:r>
          </a:p>
          <a:p>
            <a:r>
              <a:rPr lang="en" b="1" dirty="0"/>
              <a:t>FINS (</a:t>
            </a:r>
            <a:r>
              <a:rPr lang="ru-RU" b="1" dirty="0"/>
              <a:t>страховая организация)</a:t>
            </a:r>
            <a:r>
              <a:rPr lang="ru-RU" dirty="0"/>
              <a:t> — 912 (5.5%)</a:t>
            </a:r>
          </a:p>
          <a:p>
            <a:r>
              <a:rPr lang="en" b="1" dirty="0"/>
              <a:t>FNPF (</a:t>
            </a:r>
            <a:r>
              <a:rPr lang="ru-RU" b="1" dirty="0"/>
              <a:t>негосударственный пенсионный фонд)</a:t>
            </a:r>
            <a:r>
              <a:rPr lang="ru-RU" dirty="0"/>
              <a:t> — 156 (0.9%)</a:t>
            </a:r>
          </a:p>
          <a:p>
            <a:r>
              <a:rPr lang="en" b="1" dirty="0"/>
              <a:t>FMFO (</a:t>
            </a:r>
            <a:r>
              <a:rPr lang="ru-RU" b="1" dirty="0"/>
              <a:t>микрофинансовая организация)</a:t>
            </a:r>
            <a:r>
              <a:rPr lang="ru-RU" dirty="0"/>
              <a:t> — 159 (1.0%)</a:t>
            </a:r>
          </a:p>
          <a:p>
            <a:r>
              <a:rPr lang="en" b="1" dirty="0"/>
              <a:t>FDEP (</a:t>
            </a:r>
            <a:r>
              <a:rPr lang="ru-RU" b="1" dirty="0"/>
              <a:t>депозитарий)</a:t>
            </a:r>
            <a:r>
              <a:rPr lang="ru-RU" dirty="0"/>
              <a:t> — 26 (0.2%)</a:t>
            </a:r>
          </a:p>
          <a:p>
            <a:r>
              <a:rPr lang="en" b="1" dirty="0"/>
              <a:t>TMGB (</a:t>
            </a:r>
            <a:r>
              <a:rPr lang="ru-RU" b="1" dirty="0"/>
              <a:t>облигации с ипотечным покрытием)</a:t>
            </a:r>
            <a:r>
              <a:rPr lang="ru-RU" dirty="0"/>
              <a:t> — 25 (0.2%)</a:t>
            </a:r>
          </a:p>
          <a:p>
            <a:r>
              <a:rPr lang="en" b="1" dirty="0"/>
              <a:t>IFO (</a:t>
            </a:r>
            <a:r>
              <a:rPr lang="ru-RU" b="1" dirty="0"/>
              <a:t>международная финансовая организация)</a:t>
            </a:r>
            <a:r>
              <a:rPr lang="ru-RU" dirty="0"/>
              <a:t> — 22 (0.1%)</a:t>
            </a:r>
          </a:p>
          <a:p>
            <a:r>
              <a:rPr lang="en" b="1" dirty="0"/>
              <a:t>TMNB (</a:t>
            </a:r>
            <a:r>
              <a:rPr lang="ru-RU" b="1" dirty="0"/>
              <a:t>облигации, обеспеченные залогом денежных требований)</a:t>
            </a:r>
            <a:r>
              <a:rPr lang="ru-RU" dirty="0"/>
              <a:t> — 141 (0.9%)</a:t>
            </a:r>
          </a:p>
          <a:p>
            <a:r>
              <a:rPr lang="en" b="1" dirty="0"/>
              <a:t>TSCB (</a:t>
            </a:r>
            <a:r>
              <a:rPr lang="ru-RU" b="1" dirty="0"/>
              <a:t>облигации, обеспеченные залогом ценных бумаг)</a:t>
            </a:r>
            <a:r>
              <a:rPr lang="ru-RU" dirty="0"/>
              <a:t> — 11 (0.1%)</a:t>
            </a:r>
          </a:p>
          <a:p>
            <a:r>
              <a:rPr lang="en" b="1" dirty="0"/>
              <a:t>TSFP (</a:t>
            </a:r>
            <a:r>
              <a:rPr lang="ru-RU" b="1" dirty="0"/>
              <a:t>прочие облигации, обеспеченные залогом)</a:t>
            </a:r>
            <a:r>
              <a:rPr lang="ru-RU" dirty="0"/>
              <a:t> — 12 (0.1%)</a:t>
            </a:r>
          </a:p>
          <a:p>
            <a:r>
              <a:rPr lang="en" b="1" dirty="0"/>
              <a:t>FFCT (</a:t>
            </a:r>
            <a:r>
              <a:rPr lang="ru-RU" b="1" dirty="0"/>
              <a:t>юридическое лицо, специализирующееся на финансировании под уступку денежных требований)</a:t>
            </a:r>
            <a:r>
              <a:rPr lang="ru-RU" dirty="0"/>
              <a:t> — 21 (0.1%)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ACEF73-594D-B5F5-A110-45F1BD82D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40" y="2527839"/>
            <a:ext cx="330200" cy="46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4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9143A1-9F4F-FAC3-49A8-508CAE060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pic>
        <p:nvPicPr>
          <p:cNvPr id="3" name="Google Shape;102;g1fb41790917_0_4" descr="Изображение">
            <a:extLst>
              <a:ext uri="{FF2B5EF4-FFF2-40B4-BE49-F238E27FC236}">
                <a16:creationId xmlns:a16="http://schemas.microsoft.com/office/drawing/2014/main" id="{EB9B502D-CFD2-E1A2-B4AF-F50025B88C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g1fb41790917_0_4">
            <a:extLst>
              <a:ext uri="{FF2B5EF4-FFF2-40B4-BE49-F238E27FC236}">
                <a16:creationId xmlns:a16="http://schemas.microsoft.com/office/drawing/2014/main" id="{54D034AA-9B5D-0563-7344-4DE1E62B4AE2}"/>
              </a:ext>
            </a:extLst>
          </p:cNvPr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" name="Google Shape;100;g1fb41790917_0_4">
            <a:extLst>
              <a:ext uri="{FF2B5EF4-FFF2-40B4-BE49-F238E27FC236}">
                <a16:creationId xmlns:a16="http://schemas.microsoft.com/office/drawing/2014/main" id="{351F0374-32F8-2311-B542-828163E13B74}"/>
              </a:ext>
            </a:extLst>
          </p:cNvPr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9;g1fb41790917_0_4">
            <a:extLst>
              <a:ext uri="{FF2B5EF4-FFF2-40B4-BE49-F238E27FC236}">
                <a16:creationId xmlns:a16="http://schemas.microsoft.com/office/drawing/2014/main" id="{FDA3C462-D1AB-EF4C-7B67-F8FB31F81D9D}"/>
              </a:ext>
            </a:extLst>
          </p:cNvPr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89AA4C-5049-4E2B-2F7C-BE9F697D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9" y="1879728"/>
            <a:ext cx="5146336" cy="39383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259B84-50C2-670A-D758-106AE0959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86"/>
          <a:stretch/>
        </p:blipFill>
        <p:spPr>
          <a:xfrm>
            <a:off x="7011737" y="1574799"/>
            <a:ext cx="5252549" cy="39383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C8DAB8-13A9-0729-1D91-27BE65750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46"/>
          <a:stretch/>
        </p:blipFill>
        <p:spPr>
          <a:xfrm>
            <a:off x="682961" y="5743417"/>
            <a:ext cx="5100137" cy="3537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0ED200-67AA-23B0-A65D-610742D32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737" y="5582346"/>
            <a:ext cx="5522806" cy="3860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F54A3E-6905-D0C1-54B1-0EA0EC561CD3}"/>
              </a:ext>
            </a:extLst>
          </p:cNvPr>
          <p:cNvSpPr txBox="1"/>
          <p:nvPr/>
        </p:nvSpPr>
        <p:spPr>
          <a:xfrm>
            <a:off x="1973943" y="5298551"/>
            <a:ext cx="101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1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AD571-28C1-0C24-5A30-C54E3B8CC46F}"/>
              </a:ext>
            </a:extLst>
          </p:cNvPr>
          <p:cNvSpPr txBox="1"/>
          <p:nvPr/>
        </p:nvSpPr>
        <p:spPr>
          <a:xfrm>
            <a:off x="8548914" y="5274978"/>
            <a:ext cx="6502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2</a:t>
            </a:r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F50DC-AF7D-4472-1EE4-237D0BFCDE66}"/>
              </a:ext>
            </a:extLst>
          </p:cNvPr>
          <p:cNvSpPr txBox="1"/>
          <p:nvPr/>
        </p:nvSpPr>
        <p:spPr>
          <a:xfrm>
            <a:off x="2075697" y="9326009"/>
            <a:ext cx="9142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3</a:t>
            </a:r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04535-6EA3-390C-63EE-69DFE43C0FE7}"/>
              </a:ext>
            </a:extLst>
          </p:cNvPr>
          <p:cNvSpPr txBox="1"/>
          <p:nvPr/>
        </p:nvSpPr>
        <p:spPr>
          <a:xfrm>
            <a:off x="8548914" y="9303323"/>
            <a:ext cx="9142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4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26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4AB642F-D2C5-E3DE-3CB7-429F3F79B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9D60BD-6DEE-FF98-2499-5564922E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42" y="5534527"/>
            <a:ext cx="6029258" cy="3346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5253C7-F03F-5BA9-1BF1-81708276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1" y="5534527"/>
            <a:ext cx="5853996" cy="3346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66423-7719-5AAC-95A9-FB9A6373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36" y="1832002"/>
            <a:ext cx="6424617" cy="3614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FBB3D1-5B3F-BEA3-14C1-399F9A12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18" y="1832002"/>
            <a:ext cx="6198980" cy="3512431"/>
          </a:xfrm>
          <a:prstGeom prst="rect">
            <a:avLst/>
          </a:prstGeom>
        </p:spPr>
      </p:pic>
      <p:pic>
        <p:nvPicPr>
          <p:cNvPr id="7" name="Google Shape;102;g1fb41790917_0_4" descr="Изображение">
            <a:extLst>
              <a:ext uri="{FF2B5EF4-FFF2-40B4-BE49-F238E27FC236}">
                <a16:creationId xmlns:a16="http://schemas.microsoft.com/office/drawing/2014/main" id="{28DB0639-1B0B-EEA8-E9C6-98615826AE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0;g1fb41790917_0_4">
            <a:extLst>
              <a:ext uri="{FF2B5EF4-FFF2-40B4-BE49-F238E27FC236}">
                <a16:creationId xmlns:a16="http://schemas.microsoft.com/office/drawing/2014/main" id="{2838429B-1E0C-4113-F459-5EC7DC42491B}"/>
              </a:ext>
            </a:extLst>
          </p:cNvPr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;g1fb41790917_0_4">
            <a:extLst>
              <a:ext uri="{FF2B5EF4-FFF2-40B4-BE49-F238E27FC236}">
                <a16:creationId xmlns:a16="http://schemas.microsoft.com/office/drawing/2014/main" id="{8FA2EE40-F20A-3CD9-4220-C67508316A9D}"/>
              </a:ext>
            </a:extLst>
          </p:cNvPr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" name="Google Shape;99;g1fb41790917_0_4">
            <a:extLst>
              <a:ext uri="{FF2B5EF4-FFF2-40B4-BE49-F238E27FC236}">
                <a16:creationId xmlns:a16="http://schemas.microsoft.com/office/drawing/2014/main" id="{3F7B02A3-8034-93B5-8CE6-282D90AA53D2}"/>
              </a:ext>
            </a:extLst>
          </p:cNvPr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8055F4-58D3-A3BE-C705-D53F19635D4F}"/>
              </a:ext>
            </a:extLst>
          </p:cNvPr>
          <p:cNvSpPr txBox="1"/>
          <p:nvPr/>
        </p:nvSpPr>
        <p:spPr>
          <a:xfrm>
            <a:off x="2516020" y="1574800"/>
            <a:ext cx="650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1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9343E-E172-BD76-BA2C-C41546559C77}"/>
              </a:ext>
            </a:extLst>
          </p:cNvPr>
          <p:cNvSpPr txBox="1"/>
          <p:nvPr/>
        </p:nvSpPr>
        <p:spPr>
          <a:xfrm>
            <a:off x="9092501" y="1545172"/>
            <a:ext cx="650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2</a:t>
            </a: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DE931-4B72-C975-3B27-AD979E7A7F0B}"/>
              </a:ext>
            </a:extLst>
          </p:cNvPr>
          <p:cNvSpPr txBox="1"/>
          <p:nvPr/>
        </p:nvSpPr>
        <p:spPr>
          <a:xfrm>
            <a:off x="2779588" y="9152095"/>
            <a:ext cx="7801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3</a:t>
            </a:r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0E323-092A-290C-7358-5B20EFF6BBBA}"/>
              </a:ext>
            </a:extLst>
          </p:cNvPr>
          <p:cNvSpPr txBox="1"/>
          <p:nvPr/>
        </p:nvSpPr>
        <p:spPr>
          <a:xfrm>
            <a:off x="9693721" y="9230380"/>
            <a:ext cx="7801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4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55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91BF5C-E44B-31DB-11E9-220300ED3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pic>
        <p:nvPicPr>
          <p:cNvPr id="3" name="Google Shape;102;g1fb41790917_0_4" descr="Изображение">
            <a:extLst>
              <a:ext uri="{FF2B5EF4-FFF2-40B4-BE49-F238E27FC236}">
                <a16:creationId xmlns:a16="http://schemas.microsoft.com/office/drawing/2014/main" id="{C4BF721B-93F2-BA4C-A3C2-641B215CB6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g1fb41790917_0_4">
            <a:extLst>
              <a:ext uri="{FF2B5EF4-FFF2-40B4-BE49-F238E27FC236}">
                <a16:creationId xmlns:a16="http://schemas.microsoft.com/office/drawing/2014/main" id="{AF6B618C-1270-7FEA-7995-3C00AB1CC054}"/>
              </a:ext>
            </a:extLst>
          </p:cNvPr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" name="Google Shape;100;g1fb41790917_0_4">
            <a:extLst>
              <a:ext uri="{FF2B5EF4-FFF2-40B4-BE49-F238E27FC236}">
                <a16:creationId xmlns:a16="http://schemas.microsoft.com/office/drawing/2014/main" id="{A855D094-E885-3E4F-DA5E-9AFEDFF7D5C6}"/>
              </a:ext>
            </a:extLst>
          </p:cNvPr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99;g1fb41790917_0_4">
            <a:extLst>
              <a:ext uri="{FF2B5EF4-FFF2-40B4-BE49-F238E27FC236}">
                <a16:creationId xmlns:a16="http://schemas.microsoft.com/office/drawing/2014/main" id="{7BFAAF3F-06AA-86D0-EBC0-0342CA25F60D}"/>
              </a:ext>
            </a:extLst>
          </p:cNvPr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E44BC0-4EB2-535E-7E31-EDDF071118CA}"/>
              </a:ext>
            </a:extLst>
          </p:cNvPr>
          <p:cNvSpPr txBox="1"/>
          <p:nvPr/>
        </p:nvSpPr>
        <p:spPr>
          <a:xfrm>
            <a:off x="805562" y="1832799"/>
            <a:ext cx="52804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Когортный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метод применяется для анализа матриц миграции кредитных рейтингов. Он основан на разделении наблюдений на группы (когорты) по определенным характеристикам и отслеживании изменений рейтингов внутри каждой когорты за фиксированный период.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D74B-479A-BAA1-453F-AC914D81DB97}"/>
              </a:ext>
            </a:extLst>
          </p:cNvPr>
          <p:cNvSpPr txBox="1"/>
          <p:nvPr/>
        </p:nvSpPr>
        <p:spPr>
          <a:xfrm>
            <a:off x="7216853" y="1832798"/>
            <a:ext cx="43771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Метод дюрации используется для оценки времени, которое требуется компаниям (объектам)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перехода между кредитными категориями. Он основывается на анализе времени пребывания объекта в определённом состоянии (рейтинге).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E9386F-3EFE-FE70-F256-25277E71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" b="1176"/>
          <a:stretch/>
        </p:blipFill>
        <p:spPr>
          <a:xfrm>
            <a:off x="787400" y="4686522"/>
            <a:ext cx="4216143" cy="44655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3E14B4-429D-B028-332B-9C3FA1721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" b="1162"/>
          <a:stretch/>
        </p:blipFill>
        <p:spPr>
          <a:xfrm>
            <a:off x="7221331" y="4686522"/>
            <a:ext cx="4074592" cy="42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g201541eaa2a_0_46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5" name="Google Shape;185;g201541eaa2a_0_46"/>
          <p:cNvSpPr txBox="1"/>
          <p:nvPr/>
        </p:nvSpPr>
        <p:spPr>
          <a:xfrm>
            <a:off x="787400" y="1879726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rgbClr val="2539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Навыки, которые планируется приобрести во время реализации проекта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01541eaa2a_0_46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7" name="Google Shape;187;g201541eaa2a_0_46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01541eaa2a_0_46"/>
          <p:cNvSpPr txBox="1"/>
          <p:nvPr/>
        </p:nvSpPr>
        <p:spPr>
          <a:xfrm>
            <a:off x="1137000" y="2440125"/>
            <a:ext cx="109698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Поиск, сбор, обработка и анализ информации из научных источников</a:t>
            </a: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ru-RU" sz="24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приобретение навыка работы с англоязычными и отечественными статьями и учебными пособиями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Приобретение навыка формализации прикладных задач, построение математических моделей задач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</a:ext>
              </a:extLs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Формирование и описание алгоритмов для решения практических задач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Углубление знаний теории случайных процессов, машинного обучения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</a:ext>
              </a:extLs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Углубление навыков программирования в Python и </a:t>
            </a:r>
            <a:r>
              <a:rPr lang="ru-RU" sz="24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g201541eaa2a_0_46"/>
          <p:cNvSpPr txBox="1"/>
          <p:nvPr/>
        </p:nvSpPr>
        <p:spPr>
          <a:xfrm>
            <a:off x="4389100" y="775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Приложение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2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8" name="Google Shape;68;p2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Суть 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70" name="Google Shape;70;p2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1053550" y="2330950"/>
            <a:ext cx="110895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Существует классическая процедура оценки финансовой устойчивости компаний, именуемая кредитным рейтингованием.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Кредитные рейтинги широко используются инвесторами, кредиторами и другими участниками рынка для оценки вероятности исполнения обязательств компаний. Однако, учитывая изменчивость экономической среды, задача прогнозирования изменений рейтингов становится всё более актуальной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Разработка подходов к предсказанию кредитных рейтингов компаний на будущее позволяет не только повысить точность оценки их финансовой устойчивости, но и принять своевременные меры для минимизации рисков и оптимизации инвестиционных стратегий.</a:t>
            </a:r>
          </a:p>
        </p:txBody>
      </p:sp>
      <p:sp>
        <p:nvSpPr>
          <p:cNvPr id="72" name="Google Shape;72;p2"/>
          <p:cNvSpPr txBox="1"/>
          <p:nvPr/>
        </p:nvSpPr>
        <p:spPr>
          <a:xfrm>
            <a:off x="11318375" y="8422747"/>
            <a:ext cx="7215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fld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805562" y="6103189"/>
            <a:ext cx="1108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u="sng" dirty="0">
                <a:latin typeface="Helvetica Neue"/>
                <a:ea typeface="Helvetica Neue"/>
                <a:cs typeface="Helvetica Neue"/>
                <a:sym typeface="Helvetica Neue"/>
              </a:rPr>
              <a:t>Основная идея:</a:t>
            </a:r>
            <a:r>
              <a:rPr lang="ru-RU" sz="2000" dirty="0">
                <a:latin typeface="Helvetica Neue"/>
                <a:ea typeface="Helvetica Neue"/>
                <a:cs typeface="Helvetica Neue"/>
                <a:sym typeface="Helvetica Neue"/>
              </a:rPr>
              <a:t> Важно уметь </a:t>
            </a:r>
            <a:r>
              <a:rPr lang="ru-RU" sz="2000" dirty="0">
                <a:solidFill>
                  <a:srgbClr val="2222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предсказывать дальнейшие состояния кредитного рейтинга компании (объекта) на основе данных о его поведении. 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53550" y="1654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Мотивация: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03A7B-CEE1-9446-8173-2E0C4D13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259538"/>
            <a:ext cx="636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3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3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Цель и задачи проекта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4" name="Google Shape;84;p3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805550" y="1713800"/>
            <a:ext cx="12048000" cy="7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b="1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 проекта:</a:t>
            </a:r>
            <a:r>
              <a:rPr lang="ru-RU" sz="2000" i="0" u="none" strike="noStrike" cap="none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предложить алгоритм прогнозирования кредитного рейтинга объекта на несколько будущих периодов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b="1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Задачи проекта:</a:t>
            </a:r>
            <a:endParaRPr sz="2000" b="1" i="0" u="sng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изучить возможные состояния кредитных рейтингов и переходы между ними</a:t>
            </a:r>
            <a:endParaRPr sz="2000" dirty="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провести </a:t>
            </a: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сбор данных из официальных источников</a:t>
            </a:r>
            <a:endParaRPr sz="2000" dirty="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получить качественное описание собранных данных</a:t>
            </a:r>
            <a:endParaRPr sz="2000" dirty="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6000"/>
              </a:lnSpc>
              <a:spcBef>
                <a:spcPts val="3900"/>
              </a:spcBef>
              <a:spcAft>
                <a:spcPts val="0"/>
              </a:spcAft>
              <a:buNone/>
            </a:pPr>
            <a:endParaRPr sz="2100" dirty="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1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323552" y="4458691"/>
            <a:ext cx="87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Данные открытого репозитория</a:t>
            </a:r>
            <a:endParaRPr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1486250" y="8653550"/>
            <a:ext cx="100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276FB9-CA5A-8B9E-C40A-4CE0A775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04" y="4858471"/>
            <a:ext cx="6351296" cy="34979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600D1D-EC48-920A-199A-098FEBAE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" y="4858471"/>
            <a:ext cx="6492278" cy="3254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0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Цель и задачи 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02" name="Google Shape;102;g1fb41790917_0_4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fb41790917_0_4"/>
          <p:cNvSpPr txBox="1"/>
          <p:nvPr/>
        </p:nvSpPr>
        <p:spPr>
          <a:xfrm>
            <a:off x="787400" y="1879725"/>
            <a:ext cx="120480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6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изучить и применить </a:t>
            </a: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марковские модел</a:t>
            </a: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и и модели классификации </a:t>
            </a:r>
            <a:r>
              <a:rPr lang="ru-RU" sz="2000" dirty="0">
                <a:solidFill>
                  <a:srgbClr val="2222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с помощью моделирования в Python,  на доступных данных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провести тестирование, оценить их качество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сравнить результаты </a:t>
            </a:r>
          </a:p>
          <a:p>
            <a:pPr marL="457200" indent="-355600">
              <a:lnSpc>
                <a:spcPct val="156000"/>
              </a:lnSpc>
              <a:buClr>
                <a:srgbClr val="222222"/>
              </a:buClr>
              <a:buSzPts val="2000"/>
              <a:buFont typeface="Helvetica Neue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выявить сезонность (при существовании)</a:t>
            </a: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/>
              <a:buChar char="●"/>
            </a:pPr>
            <a:endParaRPr lang="ru-RU" sz="2000" dirty="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4FB9FD-13AF-27F0-2049-879760D5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31" y="5116683"/>
            <a:ext cx="4719861" cy="3528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CFBC4-A7E1-3149-00DE-77805E0A942B}"/>
              </a:ext>
            </a:extLst>
          </p:cNvPr>
          <p:cNvSpPr txBox="1"/>
          <p:nvPr/>
        </p:nvSpPr>
        <p:spPr>
          <a:xfrm>
            <a:off x="1130331" y="4609671"/>
            <a:ext cx="4244161" cy="383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6000"/>
              </a:lnSpc>
              <a:spcBef>
                <a:spcPts val="3900"/>
              </a:spcBef>
            </a:pPr>
            <a:r>
              <a:rPr lang="ru-RU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Пример переходов между состояниями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452EB-3F3D-8EA7-3307-ADBC531E18D9}"/>
              </a:ext>
            </a:extLst>
          </p:cNvPr>
          <p:cNvSpPr txBox="1"/>
          <p:nvPr/>
        </p:nvSpPr>
        <p:spPr>
          <a:xfrm>
            <a:off x="5715748" y="4507675"/>
            <a:ext cx="650165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Основные уровни категорий (</a:t>
            </a: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AAA — D):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AAA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Наивысший рейтинг. Указывает на исключительную надежность и стабильность эмитента. Риски дефолта практически отсутствуют.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AA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Очень высокая кредитоспособность. Риски минимальны, но чуть выше по сравнению с 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AAA.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Высокая способность выполнять финансовые обязательства. Возможны незначительные риски при изменении экономических условий.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BBB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Умеренная кредитоспособность. Эмитент достаточно стабилен, но более чувствителен к неблагоприятным условиям.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BB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Спекулятивный уровень. Существует вероятность финансовых трудностей в случае ухудшения внешней среды.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Повышенный риск дефолта. Эмитент зависит от благоприятной экономической конъюнктуры.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CCC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Высокий риск дефолта. Финансовое состояние нестабильно, возможна реструктуризация долгов.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Очень высокая вероятность дефолта. Эмитент практически неспособен выполнять свои обязательства.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 грани дефолта. Финансовые обязательства могут выполняться лишь частично.</a:t>
            </a:r>
          </a:p>
          <a:p>
            <a:pPr>
              <a:buFont typeface="+mj-lt"/>
              <a:buAutoNum type="arabicPeriod"/>
            </a:pPr>
            <a:r>
              <a:rPr lang="en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Дефолт. Эмитент не выполняет свои финансовые обязательства.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0F2E61-E15D-E785-5A5C-E5A1A2DF2A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pic>
        <p:nvPicPr>
          <p:cNvPr id="3" name="Google Shape;102;g1fb41790917_0_4" descr="Изображение">
            <a:extLst>
              <a:ext uri="{FF2B5EF4-FFF2-40B4-BE49-F238E27FC236}">
                <a16:creationId xmlns:a16="http://schemas.microsoft.com/office/drawing/2014/main" id="{CC236A8D-B224-0770-0D43-63880EFC73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;g1fb41790917_0_4">
            <a:extLst>
              <a:ext uri="{FF2B5EF4-FFF2-40B4-BE49-F238E27FC236}">
                <a16:creationId xmlns:a16="http://schemas.microsoft.com/office/drawing/2014/main" id="{DCF6CE5A-FC88-99FB-8B98-56CAE25E0145}"/>
              </a:ext>
            </a:extLst>
          </p:cNvPr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Математическая модель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99;g1fb41790917_0_4">
            <a:extLst>
              <a:ext uri="{FF2B5EF4-FFF2-40B4-BE49-F238E27FC236}">
                <a16:creationId xmlns:a16="http://schemas.microsoft.com/office/drawing/2014/main" id="{4E4D2D6D-F5AB-C3FA-B8C8-EA5BE50DC02E}"/>
              </a:ext>
            </a:extLst>
          </p:cNvPr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" name="Google Shape;101;g1fb41790917_0_4">
            <a:extLst>
              <a:ext uri="{FF2B5EF4-FFF2-40B4-BE49-F238E27FC236}">
                <a16:creationId xmlns:a16="http://schemas.microsoft.com/office/drawing/2014/main" id="{23433596-E5CD-C840-681C-CA98C62FEDB0}"/>
              </a:ext>
            </a:extLst>
          </p:cNvPr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3E05AE-6D2C-E2FE-C199-11C763F70827}"/>
                  </a:ext>
                </a:extLst>
              </p:cNvPr>
              <p:cNvSpPr txBox="1"/>
              <p:nvPr/>
            </p:nvSpPr>
            <p:spPr>
              <a:xfrm>
                <a:off x="1390174" y="1571745"/>
                <a:ext cx="9843247" cy="236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 или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1, 2, 3, …, 20</m:t>
                          </m:r>
                        </m:e>
                      </m:d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 −множество состояний</m:t>
                      </m:r>
                    </m:oMath>
                  </m:oMathPara>
                </a14:m>
                <a:endParaRPr lang="ru-RU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множество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уникальных объектов </m:t>
                    </m:r>
                  </m:oMath>
                </a14:m>
                <a:r>
                  <a:rPr lang="ru-RU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которых определены цепочки рейтингов (их изменения во времени)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цепочка состояний</m:t>
                    </m:r>
                  </m:oMath>
                </a14:m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</a:rPr>
                  <a:t>рейтинга во времени для </a:t>
                </a:r>
                <a:r>
                  <a:rPr lang="en-US" sz="2400" i="1" dirty="0" err="1">
                    <a:latin typeface="Cambria Math" panose="02040503050406030204" pitchFamily="18" charset="0"/>
                  </a:rPr>
                  <a:t>i</a:t>
                </a:r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</a:rPr>
                  <a:t>-го объекта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ru-RU" sz="2400" dirty="0">
                    <a:latin typeface="Cambria Math" panose="02040503050406030204" pitchFamily="18" charset="0"/>
                  </a:rPr>
                  <a:t>где</a:t>
                </a:r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ru-RU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 - </a:t>
                </a:r>
                <a:r>
                  <a:rPr lang="ru-RU" sz="2400" dirty="0">
                    <a:latin typeface="Cambria Math" panose="02040503050406030204" pitchFamily="18" charset="0"/>
                  </a:rPr>
                  <a:t>рейтинг </a:t>
                </a:r>
                <a:r>
                  <a:rPr lang="en-US" sz="2400" dirty="0" err="1">
                    <a:latin typeface="Cambria Math" panose="02040503050406030204" pitchFamily="18" charset="0"/>
                  </a:rPr>
                  <a:t>i</a:t>
                </a:r>
                <a:r>
                  <a:rPr lang="ru-RU" sz="2400" dirty="0">
                    <a:latin typeface="Cambria Math" panose="02040503050406030204" pitchFamily="18" charset="0"/>
                  </a:rPr>
                  <a:t>-ого</a:t>
                </a:r>
                <a:r>
                  <a:rPr lang="en-US" sz="2400" dirty="0">
                    <a:latin typeface="Cambria Math" panose="02040503050406030204" pitchFamily="18" charset="0"/>
                  </a:rPr>
                  <a:t>  </a:t>
                </a:r>
                <a:r>
                  <a:rPr lang="ru-RU" sz="2400" dirty="0">
                    <a:latin typeface="Cambria Math" panose="02040503050406030204" pitchFamily="18" charset="0"/>
                  </a:rPr>
                  <a:t>объекта в момент времени </a:t>
                </a:r>
                <a:r>
                  <a:rPr lang="en-US" sz="2400" dirty="0">
                    <a:latin typeface="Cambria Math" panose="02040503050406030204" pitchFamily="18" charset="0"/>
                  </a:rPr>
                  <a:t>t </a:t>
                </a:r>
                <a:endParaRPr lang="ru-RU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3E05AE-6D2C-E2FE-C199-11C763F7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74" y="1571745"/>
                <a:ext cx="9843247" cy="2369880"/>
              </a:xfrm>
              <a:prstGeom prst="rect">
                <a:avLst/>
              </a:prstGeom>
              <a:blipFill>
                <a:blip r:embed="rId3"/>
                <a:stretch>
                  <a:fillRect l="-1031" b="-4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45FBC56-F16F-32D3-9FCA-5383B9F14290}"/>
              </a:ext>
            </a:extLst>
          </p:cNvPr>
          <p:cNvSpPr txBox="1"/>
          <p:nvPr/>
        </p:nvSpPr>
        <p:spPr>
          <a:xfrm>
            <a:off x="1398491" y="3952873"/>
            <a:ext cx="95990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dirty="0"/>
              <a:t>(для упрощения все показатели были отсортированы от максимального к минимальному и переведены в ранг)</a:t>
            </a:r>
            <a:endParaRPr lang="ru-RU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8D9D7C-5212-EF19-1770-5BC4E56FACEA}"/>
                  </a:ext>
                </a:extLst>
              </p:cNvPr>
              <p:cNvSpPr txBox="1"/>
              <p:nvPr/>
            </p:nvSpPr>
            <p:spPr>
              <a:xfrm>
                <a:off x="1398491" y="5090570"/>
                <a:ext cx="10340723" cy="1877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Алгоритм прогнозирования следующего состояния цепи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1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" sz="2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3, …</m:t>
                          </m:r>
                        </m:e>
                      </m:d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соответсвует сфере деятельности объекта (см. Приложение)</m:t>
                      </m:r>
                    </m:oMath>
                  </m:oMathPara>
                </a14:m>
                <a:br>
                  <a:rPr lang="ru-RU" sz="3200" b="0" i="0" u="none" strike="noStrike" dirty="0">
                    <a:solidFill>
                      <a:srgbClr val="000000"/>
                    </a:solidFill>
                    <a:effectLst/>
                  </a:rPr>
                </a:br>
                <a:br>
                  <a:rPr lang="ru-RU" sz="3200" dirty="0"/>
                </a:br>
                <a:endParaRPr lang="ru-RU" sz="2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8D9D7C-5212-EF19-1770-5BC4E56F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91" y="5090570"/>
                <a:ext cx="10340723" cy="1877437"/>
              </a:xfrm>
              <a:prstGeom prst="rect">
                <a:avLst/>
              </a:prstGeom>
              <a:blipFill>
                <a:blip r:embed="rId4"/>
                <a:stretch>
                  <a:fillRect l="-613" t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CD35EC-536B-0377-FACB-731030FABDEB}"/>
                  </a:ext>
                </a:extLst>
              </p:cNvPr>
              <p:cNvSpPr txBox="1"/>
              <p:nvPr/>
            </p:nvSpPr>
            <p:spPr>
              <a:xfrm>
                <a:off x="1253259" y="6458950"/>
                <a:ext cx="1034072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Итоговая задача</a:t>
                </a:r>
                <a:endParaRPr lang="ru-RU" sz="21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Построить алгоритм </a:t>
                </a:r>
                <a14:m>
                  <m:oMath xmlns:m="http://schemas.openxmlformats.org/officeDocument/2006/math"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𝑎</m:t>
                    </m:r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 </m:t>
                    </m:r>
                    <m:sSub>
                      <m:sSubPr>
                        <m:ctrlP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h</m:t>
                        </m:r>
                      </m:e>
                      <m:sub>
                        <m: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𝑙</m:t>
                        </m:r>
                      </m:sub>
                    </m:sSub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</m:t>
                    </m:r>
                  </m:oMath>
                </a14:m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который минимизирует некоторый функционал</a:t>
                </a:r>
              </a:p>
              <a:p>
                <a:pPr algn="ctr"/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𝑸</m:t>
                    </m:r>
                    <m:d>
                      <m:dPr>
                        <m:ctrlP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𝒂</m:t>
                        </m:r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 </m:t>
                        </m:r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𝑿</m:t>
                        </m:r>
                      </m:e>
                    </m:d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→</m:t>
                    </m:r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𝒎𝒊𝒏</m:t>
                    </m:r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,</m:t>
                    </m:r>
                  </m:oMath>
                </a14:m>
                <a:endParaRPr lang="ru-RU" sz="2100" b="0" i="1" u="none" strike="noStrike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10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например,</m:t>
                    </m:r>
                    <m:r>
                      <a:rPr lang="ru-RU" sz="2100" b="0" i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м</m:t>
                    </m:r>
                    <m:r>
                      <a:rPr lang="ru-RU" sz="210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инимизирует ошибку прогноза по всем компаниям.</m:t>
                    </m:r>
                  </m:oMath>
                </a14:m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     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CD35EC-536B-0377-FACB-731030FA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59" y="6458950"/>
                <a:ext cx="10340722" cy="1384995"/>
              </a:xfrm>
              <a:prstGeom prst="rect">
                <a:avLst/>
              </a:prstGeom>
              <a:blipFill>
                <a:blip r:embed="rId5"/>
                <a:stretch>
                  <a:fillRect l="-613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9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Ожидаемые результаты и этапы реализации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540300" y="2168602"/>
            <a:ext cx="116727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Ожидаемый результат:</a:t>
            </a:r>
            <a:endParaRPr sz="21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Методология (алгоритм) для прогнозирования состояний кредитного рейтинга на несколько периодов для любого набора данных.</a:t>
            </a:r>
            <a:endParaRPr sz="21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40300" y="3532397"/>
            <a:ext cx="11672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Основные этапы: </a:t>
            </a:r>
            <a:endParaRPr lang="ru-RU" sz="21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ru-RU" sz="21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6198" y="6501500"/>
            <a:ext cx="1525368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2049913" y="6501500"/>
            <a:ext cx="1537920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027416" y="6501500"/>
            <a:ext cx="1495349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004919" y="6501500"/>
            <a:ext cx="149715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7981521" y="6501500"/>
            <a:ext cx="1445110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</a:rPr>
              <a:t>шаг 5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9669420" y="6498084"/>
            <a:ext cx="144601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6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37" name="Google Shape;137;p4"/>
          <p:cNvCxnSpPr>
            <a:cxnSpLocks/>
            <a:stCxn id="131" idx="0"/>
          </p:cNvCxnSpPr>
          <p:nvPr/>
        </p:nvCxnSpPr>
        <p:spPr>
          <a:xfrm flipV="1">
            <a:off x="716482" y="5573584"/>
            <a:ext cx="0" cy="927916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8" name="Google Shape;138;p4"/>
          <p:cNvCxnSpPr/>
          <p:nvPr/>
        </p:nvCxnSpPr>
        <p:spPr>
          <a:xfrm rot="10800000" flipH="1">
            <a:off x="2782293" y="69911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9" name="Google Shape;139;p4"/>
          <p:cNvCxnSpPr/>
          <p:nvPr/>
        </p:nvCxnSpPr>
        <p:spPr>
          <a:xfrm rot="10800000" flipH="1">
            <a:off x="6825869" y="6978158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0" name="Google Shape;140;p4"/>
          <p:cNvCxnSpPr/>
          <p:nvPr/>
        </p:nvCxnSpPr>
        <p:spPr>
          <a:xfrm rot="10800000" flipH="1">
            <a:off x="10386300" y="69911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1" name="Google Shape;141;p4"/>
          <p:cNvCxnSpPr/>
          <p:nvPr/>
        </p:nvCxnSpPr>
        <p:spPr>
          <a:xfrm rot="10800000" flipH="1">
            <a:off x="4743486" y="55058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" name="Google Shape;142;p4"/>
          <p:cNvCxnSpPr/>
          <p:nvPr/>
        </p:nvCxnSpPr>
        <p:spPr>
          <a:xfrm rot="10800000" flipH="1">
            <a:off x="8802471" y="5529928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3" name="Google Shape;143;p4"/>
          <p:cNvSpPr txBox="1"/>
          <p:nvPr/>
        </p:nvSpPr>
        <p:spPr>
          <a:xfrm>
            <a:off x="142112" y="4635904"/>
            <a:ext cx="244076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Изучение литературы</a:t>
            </a:r>
            <a:endParaRPr dirty="0"/>
          </a:p>
        </p:txBody>
      </p:sp>
      <p:sp>
        <p:nvSpPr>
          <p:cNvPr id="144" name="Google Shape;144;p4"/>
          <p:cNvSpPr txBox="1"/>
          <p:nvPr/>
        </p:nvSpPr>
        <p:spPr>
          <a:xfrm>
            <a:off x="1743485" y="8042057"/>
            <a:ext cx="3000000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Парсинг</a:t>
            </a: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данных из открытых источников и их изучение</a:t>
            </a:r>
            <a:endParaRPr dirty="0"/>
          </a:p>
        </p:txBody>
      </p:sp>
      <p:sp>
        <p:nvSpPr>
          <p:cNvPr id="146" name="Google Shape;146;p4"/>
          <p:cNvSpPr txBox="1"/>
          <p:nvPr/>
        </p:nvSpPr>
        <p:spPr>
          <a:xfrm>
            <a:off x="3829477" y="4577884"/>
            <a:ext cx="2996391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Реализация марковских моделей</a:t>
            </a:r>
            <a:endParaRPr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7908486" y="4246419"/>
            <a:ext cx="279439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Подбор методов классификации</a:t>
            </a:r>
            <a:endParaRPr sz="21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9305683" y="8037591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Оценка и сравнение методов</a:t>
            </a:r>
            <a:endParaRPr dirty="0"/>
          </a:p>
        </p:txBody>
      </p: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03302910-6508-69A0-0CE4-EC19977E7797}"/>
              </a:ext>
            </a:extLst>
          </p:cNvPr>
          <p:cNvSpPr txBox="1"/>
          <p:nvPr/>
        </p:nvSpPr>
        <p:spPr>
          <a:xfrm>
            <a:off x="5707685" y="7997749"/>
            <a:ext cx="2996391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Оценка матриц переходных вероятностей</a:t>
            </a:r>
            <a:endParaRPr dirty="0"/>
          </a:p>
        </p:txBody>
      </p:sp>
      <p:sp>
        <p:nvSpPr>
          <p:cNvPr id="5" name="Google Shape;136;p4">
            <a:extLst>
              <a:ext uri="{FF2B5EF4-FFF2-40B4-BE49-F238E27FC236}">
                <a16:creationId xmlns:a16="http://schemas.microsoft.com/office/drawing/2014/main" id="{7EB31A4A-D137-AA82-E5A7-FA67E1D1F0A5}"/>
              </a:ext>
            </a:extLst>
          </p:cNvPr>
          <p:cNvSpPr/>
          <p:nvPr/>
        </p:nvSpPr>
        <p:spPr>
          <a:xfrm>
            <a:off x="11430604" y="6498084"/>
            <a:ext cx="144601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</a:rPr>
              <a:t>шаг </a:t>
            </a:r>
            <a:r>
              <a:rPr lang="en-US" sz="1800" dirty="0">
                <a:solidFill>
                  <a:schemeClr val="lt1"/>
                </a:solidFill>
              </a:rPr>
              <a:t>7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140;p4">
            <a:extLst>
              <a:ext uri="{FF2B5EF4-FFF2-40B4-BE49-F238E27FC236}">
                <a16:creationId xmlns:a16="http://schemas.microsoft.com/office/drawing/2014/main" id="{A481B622-086D-60F0-4366-FAF299C0CBF8}"/>
              </a:ext>
            </a:extLst>
          </p:cNvPr>
          <p:cNvCxnSpPr>
            <a:cxnSpLocks/>
          </p:cNvCxnSpPr>
          <p:nvPr/>
        </p:nvCxnSpPr>
        <p:spPr>
          <a:xfrm>
            <a:off x="12091585" y="5448177"/>
            <a:ext cx="0" cy="1077452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884B0C-938B-60F3-053D-8837181087EC}"/>
              </a:ext>
            </a:extLst>
          </p:cNvPr>
          <p:cNvSpPr txBox="1"/>
          <p:nvPr/>
        </p:nvSpPr>
        <p:spPr>
          <a:xfrm>
            <a:off x="10877571" y="4160522"/>
            <a:ext cx="2507636" cy="11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kern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Анализ спектральных характеристик </a:t>
            </a:r>
            <a:endParaRPr lang="ru-RU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g1d78c760599_0_57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4" name="Google Shape;154;g1d78c760599_0_57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Роли в команде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d78c760599_0_57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6" name="Google Shape;156;g1d78c760599_0_57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d78c760599_0_57"/>
          <p:cNvSpPr txBox="1"/>
          <p:nvPr/>
        </p:nvSpPr>
        <p:spPr>
          <a:xfrm>
            <a:off x="2629107" y="2587288"/>
            <a:ext cx="95883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Изучение литературы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 err="1">
                <a:latin typeface="Helvetica Neue"/>
                <a:ea typeface="Helvetica Neue"/>
                <a:cs typeface="Helvetica Neue"/>
                <a:sym typeface="Helvetica Neue"/>
              </a:rPr>
              <a:t>Парсинг</a:t>
            </a: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 данных</a:t>
            </a:r>
          </a:p>
          <a:p>
            <a:pPr marL="457200" indent="-361950"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Обработка и изучение данных</a:t>
            </a:r>
          </a:p>
          <a:p>
            <a:pPr marL="457200" indent="-361950">
              <a:buSzPts val="2100"/>
              <a:buFont typeface="Helvetica Neue"/>
              <a:buChar char="●"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Изучение и применение марковских моделей (построение графов переходов, матрицы переходных вероятностей)</a:t>
            </a:r>
            <a:endParaRPr sz="2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61950"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Изучение и реализация на Python алгоритмов классификации данных (логистическая регрессия и </a:t>
            </a:r>
            <a:r>
              <a:rPr lang="ru-RU" sz="2100" dirty="0" err="1">
                <a:latin typeface="Helvetica Neue"/>
                <a:ea typeface="Helvetica Neue"/>
                <a:cs typeface="Helvetica Neue"/>
                <a:sym typeface="Helvetica Neue"/>
              </a:rPr>
              <a:t>тд</a:t>
            </a: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.) </a:t>
            </a:r>
            <a:endParaRPr sz="2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Изучение и реализация на Python </a:t>
            </a: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методов оценки матриц переходных вероятностей (метод Вальда, </a:t>
            </a:r>
            <a:r>
              <a:rPr lang="ru-RU" sz="2100" dirty="0" err="1">
                <a:latin typeface="Helvetica Neue"/>
                <a:ea typeface="Helvetica Neue"/>
                <a:cs typeface="Helvetica Neue"/>
                <a:sym typeface="Helvetica Neue"/>
              </a:rPr>
              <a:t>бутстрап</a:t>
            </a: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, МСМС)</a:t>
            </a:r>
            <a:endParaRPr lang="en-US" sz="2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61950"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Анализ спектральных характеристик данных кредитных рейтингов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Реализация веб-интерфейса для расчета на базе </a:t>
            </a:r>
            <a:r>
              <a:rPr lang="en-US" sz="2100" dirty="0" err="1">
                <a:latin typeface="Helvetica Neue"/>
                <a:ea typeface="Helvetica Neue"/>
                <a:cs typeface="Helvetica Neue"/>
                <a:sym typeface="Helvetica Neue"/>
              </a:rPr>
              <a:t>Streamlit</a:t>
            </a:r>
            <a:r>
              <a:rPr lang="ru-RU" sz="2100" dirty="0">
                <a:latin typeface="Helvetica Neue"/>
                <a:ea typeface="Helvetica Neue"/>
                <a:cs typeface="Helvetica Neue"/>
                <a:sym typeface="Helvetica Neue"/>
              </a:rPr>
              <a:t> (опционально)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endParaRPr sz="2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1d78c760599_0_57"/>
          <p:cNvSpPr txBox="1"/>
          <p:nvPr/>
        </p:nvSpPr>
        <p:spPr>
          <a:xfrm>
            <a:off x="2371825" y="1884520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g1d78c760599_0_57"/>
          <p:cNvSpPr txBox="1"/>
          <p:nvPr/>
        </p:nvSpPr>
        <p:spPr>
          <a:xfrm>
            <a:off x="354769" y="2810881"/>
            <a:ext cx="2193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Helvetica Neue"/>
                <a:ea typeface="Helvetica Neue"/>
                <a:cs typeface="Helvetica Neue"/>
                <a:sym typeface="Helvetica Neue"/>
              </a:rPr>
              <a:t>Липатов Данила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1d78c760599_0_57"/>
          <p:cNvSpPr txBox="1"/>
          <p:nvPr/>
        </p:nvSpPr>
        <p:spPr>
          <a:xfrm>
            <a:off x="2448853" y="3514699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g2018b27e8ee_0_7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8" name="Google Shape;168;g2018b27e8ee_0_7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/>
              <a:buNone/>
            </a:pPr>
            <a:r>
              <a:rPr lang="ru-RU" sz="30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Список литературы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018b27e8ee_0_7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0" name="Google Shape;170;g2018b27e8ee_0_7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018b27e8ee_0_7"/>
          <p:cNvSpPr txBox="1"/>
          <p:nvPr/>
        </p:nvSpPr>
        <p:spPr>
          <a:xfrm>
            <a:off x="2371825" y="1884520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Google Shape;172;g2018b27e8ee_0_7"/>
          <p:cNvSpPr txBox="1"/>
          <p:nvPr/>
        </p:nvSpPr>
        <p:spPr>
          <a:xfrm>
            <a:off x="805550" y="1724550"/>
            <a:ext cx="11884800" cy="683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Афанасьева Л.Г.,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Булинская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Е.В. Случайные процессы в теории массового обслуживания и управления запасами. - М.: изд-во МГУ, 1980 - Гл. 3, </a:t>
            </a:r>
            <a:r>
              <a:rPr lang="ru-RU" sz="18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ссылка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Régis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Daniel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Evangelista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Artes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Rinaldo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multi-state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markov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credit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// 2016, </a:t>
            </a:r>
            <a:r>
              <a:rPr lang="ru-RU" sz="18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link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David </a:t>
            </a:r>
            <a:r>
              <a:rPr lang="en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Lando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Analyzing rating transitions and rating drift with continuous observations // Journal of Banking &amp; Finance. – 2002. – No26. – 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С. 423 – 444.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Rating transitions forecasting: a filtering approach. - </a:t>
            </a:r>
            <a:r>
              <a:rPr lang="en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hal.science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</a:t>
            </a:r>
            <a:endParaRPr lang="ru-RU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Bayesian Inference for Issuer Heterogeneity in Credit Ratings Migration. – </a:t>
            </a:r>
            <a:r>
              <a:rPr lang="en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fdic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Mohri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.,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Rostamizadeh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.,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Talwalkar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Foundations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Machine Learning. - MIT Press, 2012, </a:t>
            </a:r>
            <a:r>
              <a:rPr lang="ru-RU" sz="18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link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Soni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Madhulatha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// IOSR Journal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Engineering. -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2012. - №2(4). - С. </a:t>
            </a:r>
            <a:r>
              <a:rPr lang="ru-RU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pp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1529–1542, </a:t>
            </a:r>
            <a:r>
              <a:rPr lang="ru-RU" sz="18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link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Dana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AL-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Najjar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,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Nadia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Al-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Rousa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Hazem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AL-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Najjar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Machine Learning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Develop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Credit Card Customer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Churn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// Journal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Theoretical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Applied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Electronic Commerce Research. - 2022. - №17. - С. </a:t>
            </a:r>
            <a:r>
              <a:rPr lang="ru-RU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pp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719-725, </a:t>
            </a:r>
            <a:r>
              <a:rPr lang="ru-RU" sz="1800" u="sng" dirty="0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link</a:t>
            </a:r>
            <a:endParaRPr lang="ru-RU" sz="1800" u="sng" dirty="0">
              <a:solidFill>
                <a:schemeClr val="hlink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Христофоров А.В. ТЕОРИЯ СЛУЧАЙНЫХ ПРОЦЕССОВ В ГИДРОЛОГИИ. - М.: издательство МГУ, 1994 - 139 с.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098" y="3498712"/>
            <a:ext cx="2272604" cy="21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0" y="6550689"/>
            <a:ext cx="130047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Руководитель: </a:t>
            </a:r>
            <a:r>
              <a:rPr lang="ru-RU" sz="2400" dirty="0">
                <a:solidFill>
                  <a:srgbClr val="F2F2F2"/>
                </a:solidFill>
              </a:rPr>
              <a:t>Зотов Леонид Валентинович</a:t>
            </a:r>
            <a:r>
              <a:rPr lang="ru-RU" sz="2400" b="0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lzotov</a:t>
            </a:r>
            <a:r>
              <a:rPr lang="ru-RU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ru-RU" sz="2400" b="0" i="0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hse.ru</a:t>
            </a:r>
            <a:endParaRPr lang="en-US" sz="24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Консультант: </a:t>
            </a:r>
            <a:r>
              <a:rPr lang="ru-RU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Игнатовская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Валерия Анатольевна</a:t>
            </a:r>
            <a:r>
              <a:rPr lang="en-US" sz="2400" dirty="0">
                <a:solidFill>
                  <a:schemeClr val="lt1"/>
                </a:solidFill>
              </a:rPr>
              <a:t>,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24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vignatovskaya@hse.ru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Исполнители: </a:t>
            </a:r>
            <a:r>
              <a:rPr lang="ru-RU" sz="2400" dirty="0">
                <a:solidFill>
                  <a:schemeClr val="lt1"/>
                </a:solidFill>
              </a:rPr>
              <a:t>Липатов Данила Вячеславович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ru-RU" sz="2400" dirty="0">
                <a:solidFill>
                  <a:schemeClr val="lt1"/>
                </a:solidFill>
              </a:rPr>
              <a:t> </a:t>
            </a:r>
            <a:endParaRPr sz="24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 err="1">
                <a:solidFill>
                  <a:schemeClr val="lt1"/>
                </a:solidFill>
              </a:rPr>
              <a:t>d</a:t>
            </a:r>
            <a:r>
              <a:rPr lang="en-US" sz="2400" dirty="0" err="1">
                <a:solidFill>
                  <a:schemeClr val="lt1"/>
                </a:solidFill>
              </a:rPr>
              <a:t>vlipatov@edu.hse.ru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1358</Words>
  <Application>Microsoft Macintosh PowerPoint</Application>
  <PresentationFormat>Произвольный</PresentationFormat>
  <Paragraphs>154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Helvetica Neue Light</vt:lpstr>
      <vt:lpstr>Roboto</vt:lpstr>
      <vt:lpstr>Arial</vt:lpstr>
      <vt:lpstr>Helvetica Neue</vt:lpstr>
      <vt:lpstr>Arial Narrow</vt:lpstr>
      <vt:lpstr>Cambria Math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Данила Липатов</cp:lastModifiedBy>
  <cp:revision>102</cp:revision>
  <dcterms:modified xsi:type="dcterms:W3CDTF">2025-02-06T08:43:41Z</dcterms:modified>
</cp:coreProperties>
</file>